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9" r:id="rId3"/>
    <p:sldId id="262" r:id="rId4"/>
    <p:sldId id="260" r:id="rId5"/>
    <p:sldId id="297" r:id="rId6"/>
    <p:sldId id="329" r:id="rId7"/>
    <p:sldId id="293" r:id="rId8"/>
    <p:sldId id="286" r:id="rId9"/>
    <p:sldId id="294" r:id="rId10"/>
    <p:sldId id="295" r:id="rId11"/>
    <p:sldId id="298" r:id="rId12"/>
    <p:sldId id="300" r:id="rId13"/>
    <p:sldId id="331" r:id="rId14"/>
    <p:sldId id="301" r:id="rId15"/>
    <p:sldId id="302" r:id="rId16"/>
    <p:sldId id="303" r:id="rId17"/>
    <p:sldId id="304" r:id="rId18"/>
    <p:sldId id="305" r:id="rId19"/>
    <p:sldId id="306" r:id="rId20"/>
    <p:sldId id="328" r:id="rId21"/>
    <p:sldId id="307" r:id="rId22"/>
    <p:sldId id="308" r:id="rId23"/>
    <p:sldId id="330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32" r:id="rId32"/>
    <p:sldId id="333" r:id="rId33"/>
    <p:sldId id="316" r:id="rId34"/>
    <p:sldId id="317" r:id="rId35"/>
    <p:sldId id="340" r:id="rId36"/>
    <p:sldId id="341" r:id="rId37"/>
    <p:sldId id="342" r:id="rId38"/>
    <p:sldId id="338" r:id="rId39"/>
    <p:sldId id="326" r:id="rId40"/>
    <p:sldId id="337" r:id="rId41"/>
    <p:sldId id="325" r:id="rId42"/>
  </p:sldIdLst>
  <p:sldSz cx="9144000" cy="6858000" type="screen4x3"/>
  <p:notesSz cx="6954838" cy="9309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8120" autoAdjust="0"/>
  </p:normalViewPr>
  <p:slideViewPr>
    <p:cSldViewPr>
      <p:cViewPr>
        <p:scale>
          <a:sx n="69" d="100"/>
          <a:sy n="69" d="100"/>
        </p:scale>
        <p:origin x="-46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40176" y="1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FD1CE-FE1C-4E0D-B4D5-1097E7EDD1F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40176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46394-19E5-4199-B73D-A3C2EAACF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07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49065DA-2ADF-4474-84B9-9E5E78C4FA66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5" y="4421824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7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0127EF3-925B-45E2-BC1B-39B4F8D8B3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0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7EF3-925B-45E2-BC1B-39B4F8D8B39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Tapia Calle</a:t>
            </a:r>
          </a:p>
          <a:p>
            <a:r>
              <a:rPr lang="es-ES" dirty="0"/>
              <a:t>Jennifer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7EF3-925B-45E2-BC1B-39B4F8D8B39F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D4C57-6D3F-457A-A584-98A31D73EEFB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BE7421-D163-4EC3-A671-AD9207D612DA}" type="datetimeFigureOut">
              <a:rPr lang="es-ES" smtClean="0"/>
              <a:pPr/>
              <a:t>18/09/2013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E925CD-92D5-47BB-9380-EB0BD58488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eisenberg\Mis documentos\Mis imágenes\2 TOMS y niñas 2010\Huaraz y TOMs - Ruthie Eisenberg 001.jpg"/>
          <p:cNvPicPr>
            <a:picLocks noChangeAspect="1" noChangeArrowheads="1"/>
          </p:cNvPicPr>
          <p:nvPr/>
        </p:nvPicPr>
        <p:blipFill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52" b="83152" l="11591" r="56955"/>
                    </a14:imgEffect>
                  </a14:imgLayer>
                </a14:imgProps>
              </a:ext>
            </a:extLst>
          </a:blip>
          <a:srcRect l="10494" t="12140" r="41512" b="13168"/>
          <a:stretch/>
        </p:blipFill>
        <p:spPr bwMode="auto">
          <a:xfrm>
            <a:off x="179512" y="0"/>
            <a:ext cx="4388555" cy="512233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23928" y="0"/>
            <a:ext cx="4824536" cy="4662815"/>
          </a:xfrm>
          <a:noFill/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wrap="square">
            <a:spAutoFit/>
          </a:bodyPr>
          <a:lstStyle/>
          <a:p>
            <a:pPr marL="91440" algn="ctr">
              <a:lnSpc>
                <a:spcPct val="150000"/>
              </a:lnSpc>
              <a:spcBef>
                <a:spcPts val="1200"/>
              </a:spcBef>
            </a:pP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Dedicated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to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the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comprehensive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development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 of </a:t>
            </a: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urban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, </a:t>
            </a: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marginalized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areas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 in Perú </a:t>
            </a: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through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sustainable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 social </a:t>
            </a:r>
            <a:r>
              <a:rPr lang="es-ES" sz="1800" b="1" cap="none" spc="20" dirty="0" err="1" smtClean="0">
                <a:solidFill>
                  <a:schemeClr val="bg2"/>
                </a:solidFill>
                <a:effectLst/>
                <a:latin typeface="+mn-lt"/>
              </a:rPr>
              <a:t>programming</a:t>
            </a:r>
            <a: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  <a:t> in: </a:t>
            </a:r>
            <a:br>
              <a:rPr lang="es-ES" sz="1800" b="1" cap="none" spc="20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s-ES" sz="1800" cap="none" spc="20" dirty="0" err="1">
                <a:solidFill>
                  <a:schemeClr val="bg2"/>
                </a:solidFill>
                <a:effectLst/>
                <a:latin typeface="+mn-lt"/>
              </a:rPr>
              <a:t>E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ducation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, </a:t>
            </a:r>
            <a:b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s-ES" sz="1800" cap="none" spc="20" dirty="0" err="1">
                <a:solidFill>
                  <a:schemeClr val="bg2"/>
                </a:solidFill>
                <a:effectLst/>
                <a:latin typeface="+mn-lt"/>
              </a:rPr>
              <a:t>E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mployment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 &amp; 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Entrepreneurship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, </a:t>
            </a:r>
            <a:b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s-ES" sz="1800" cap="none" spc="20" dirty="0" err="1">
                <a:solidFill>
                  <a:schemeClr val="bg2"/>
                </a:solidFill>
                <a:effectLst/>
                <a:latin typeface="+mn-lt"/>
              </a:rPr>
              <a:t>H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ousing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, </a:t>
            </a:r>
            <a:b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s-ES" sz="1800" cap="none" spc="20" dirty="0" err="1">
                <a:solidFill>
                  <a:schemeClr val="bg2"/>
                </a:solidFill>
                <a:effectLst/>
                <a:latin typeface="+mn-lt"/>
              </a:rPr>
              <a:t>H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ealthcare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, </a:t>
            </a:r>
            <a:b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s-ES" sz="1800" cap="none" spc="20" dirty="0" err="1">
                <a:solidFill>
                  <a:schemeClr val="bg2"/>
                </a:solidFill>
                <a:effectLst/>
                <a:latin typeface="+mn-lt"/>
              </a:rPr>
              <a:t>H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umanitarian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 &amp; 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Food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Aid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, </a:t>
            </a:r>
            <a:b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s-ES" sz="1800" cap="none" spc="20" dirty="0" err="1">
                <a:solidFill>
                  <a:schemeClr val="bg2"/>
                </a:solidFill>
                <a:effectLst/>
                <a:latin typeface="+mn-lt"/>
              </a:rPr>
              <a:t>Y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outh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s-ES" sz="1800" cap="none" spc="20" dirty="0" err="1">
                <a:solidFill>
                  <a:schemeClr val="bg2"/>
                </a:solidFill>
                <a:effectLst/>
                <a:latin typeface="+mn-lt"/>
              </a:rPr>
              <a:t>D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evelopment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,</a:t>
            </a:r>
            <a:b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Local 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Volunteering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,  </a:t>
            </a:r>
            <a:b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s-ES" sz="1800" cap="none" spc="20" dirty="0" err="1">
                <a:solidFill>
                  <a:schemeClr val="bg2"/>
                </a:solidFill>
                <a:effectLst/>
                <a:latin typeface="+mn-lt"/>
              </a:rPr>
              <a:t>W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ater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s-ES" sz="1800" cap="none" spc="20" dirty="0" err="1" smtClean="0">
                <a:solidFill>
                  <a:schemeClr val="bg2"/>
                </a:solidFill>
                <a:effectLst/>
                <a:latin typeface="+mn-lt"/>
              </a:rPr>
              <a:t>Sanitation</a:t>
            </a:r>
            <a:r>
              <a:rPr lang="es-ES" sz="1800" cap="none" spc="20" dirty="0" smtClean="0">
                <a:solidFill>
                  <a:schemeClr val="bg2"/>
                </a:solidFill>
                <a:effectLst/>
                <a:latin typeface="+mn-lt"/>
              </a:rPr>
              <a:t>.</a:t>
            </a:r>
            <a:endParaRPr lang="es-ES" sz="1800" cap="none" spc="2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 RECAP</a:t>
            </a:r>
            <a:endParaRPr lang="en-US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339752" y="4509120"/>
            <a:ext cx="4320480" cy="140038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6000" b="1" spc="20" dirty="0" err="1" smtClean="0">
                <a:solidFill>
                  <a:schemeClr val="accent3"/>
                </a:solidFill>
                <a:effectLst/>
              </a:rPr>
              <a:t>Coprodeli</a:t>
            </a:r>
            <a:endParaRPr lang="es-ES" sz="6000" b="1" spc="20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9" name="Picture 8" descr="Copro logo ppt blu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360039" cy="473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65466"/>
                </a:solidFill>
              </a:rPr>
              <a:t>Education Program</a:t>
            </a:r>
            <a:br>
              <a:rPr lang="en-US" b="1" dirty="0" smtClean="0">
                <a:solidFill>
                  <a:srgbClr val="465466"/>
                </a:solidFill>
              </a:rPr>
            </a:br>
            <a:r>
              <a:rPr lang="en-US" sz="3800" dirty="0" smtClean="0">
                <a:solidFill>
                  <a:srgbClr val="465466"/>
                </a:solidFill>
              </a:rPr>
              <a:t>Accomplishments</a:t>
            </a:r>
            <a:endParaRPr lang="en-US" sz="3800" b="1" dirty="0">
              <a:solidFill>
                <a:srgbClr val="4654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err="1" smtClean="0">
                <a:solidFill>
                  <a:srgbClr val="000000"/>
                </a:solidFill>
              </a:rPr>
              <a:t>Coprodeli</a:t>
            </a:r>
            <a:r>
              <a:rPr lang="en-US" sz="2800" dirty="0" smtClean="0">
                <a:solidFill>
                  <a:srgbClr val="000000"/>
                </a:solidFill>
              </a:rPr>
              <a:t> Callao School ‘</a:t>
            </a:r>
            <a:r>
              <a:rPr lang="en-US" sz="2800" dirty="0" err="1" smtClean="0">
                <a:solidFill>
                  <a:srgbClr val="000000"/>
                </a:solidFill>
              </a:rPr>
              <a:t>Agustín</a:t>
            </a:r>
            <a:r>
              <a:rPr lang="en-US" sz="2800" dirty="0" smtClean="0">
                <a:solidFill>
                  <a:srgbClr val="000000"/>
                </a:solidFill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</a:rPr>
              <a:t>Hipona</a:t>
            </a:r>
            <a:r>
              <a:rPr lang="en-US" sz="2800" dirty="0" smtClean="0">
                <a:solidFill>
                  <a:srgbClr val="000000"/>
                </a:solidFill>
              </a:rPr>
              <a:t>,’ established in 1994, has advanced the children of the most marginalized families in </a:t>
            </a:r>
            <a:r>
              <a:rPr lang="en-US" sz="2800" dirty="0" err="1" smtClean="0">
                <a:solidFill>
                  <a:srgbClr val="000000"/>
                </a:solidFill>
              </a:rPr>
              <a:t>Perú</a:t>
            </a:r>
            <a:r>
              <a:rPr lang="en-US" sz="2800" dirty="0" smtClean="0">
                <a:solidFill>
                  <a:srgbClr val="000000"/>
                </a:solidFill>
              </a:rPr>
              <a:t>. It was recently recognized as the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b="1" i="1" dirty="0" smtClean="0">
                <a:solidFill>
                  <a:srgbClr val="000000"/>
                </a:solidFill>
              </a:rPr>
              <a:t>#1 school in the region </a:t>
            </a:r>
            <a:br>
              <a:rPr lang="en-US" b="1" i="1" dirty="0" smtClean="0">
                <a:solidFill>
                  <a:srgbClr val="000000"/>
                </a:solidFill>
              </a:rPr>
            </a:br>
            <a:r>
              <a:rPr lang="en-US" b="1" i="1" dirty="0" smtClean="0">
                <a:solidFill>
                  <a:srgbClr val="000000"/>
                </a:solidFill>
              </a:rPr>
              <a:t>		#5 school nationwide</a:t>
            </a:r>
            <a:endParaRPr lang="en-US" b="1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65466"/>
                </a:solidFill>
              </a:rPr>
              <a:t>Education Program</a:t>
            </a:r>
            <a:br>
              <a:rPr lang="en-US" b="1" dirty="0" smtClean="0">
                <a:solidFill>
                  <a:srgbClr val="465466"/>
                </a:solidFill>
              </a:rPr>
            </a:br>
            <a:r>
              <a:rPr lang="en-US" sz="3800" dirty="0" smtClean="0">
                <a:solidFill>
                  <a:srgbClr val="465466"/>
                </a:solidFill>
              </a:rPr>
              <a:t>Graduates</a:t>
            </a:r>
            <a:endParaRPr lang="en-US" sz="3800" b="1" dirty="0">
              <a:solidFill>
                <a:srgbClr val="4654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4032448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Coprodeli</a:t>
            </a:r>
            <a:r>
              <a:rPr lang="en-US" b="1" dirty="0" smtClean="0">
                <a:solidFill>
                  <a:srgbClr val="000000"/>
                </a:solidFill>
              </a:rPr>
              <a:t> graduates: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nter into a </a:t>
            </a:r>
            <a:r>
              <a:rPr lang="en-US" dirty="0" err="1" smtClean="0">
                <a:solidFill>
                  <a:srgbClr val="000000"/>
                </a:solidFill>
              </a:rPr>
              <a:t>Coprodeli</a:t>
            </a:r>
            <a:r>
              <a:rPr lang="en-US" dirty="0" smtClean="0">
                <a:solidFill>
                  <a:srgbClr val="000000"/>
                </a:solidFill>
              </a:rPr>
              <a:t> graduate association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Have access to college scholarships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Have access to reserved job opportunities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88024" y="1844824"/>
            <a:ext cx="4038600" cy="410527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Of the 256 graduates of 2011-2012,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52% </a:t>
            </a:r>
            <a:r>
              <a:rPr lang="en-US" dirty="0" smtClean="0">
                <a:solidFill>
                  <a:srgbClr val="000000"/>
                </a:solidFill>
              </a:rPr>
              <a:t>are preparing for university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20% </a:t>
            </a:r>
            <a:r>
              <a:rPr lang="en-US" dirty="0" smtClean="0">
                <a:solidFill>
                  <a:srgbClr val="000000"/>
                </a:solidFill>
              </a:rPr>
              <a:t>are studying at a technical institute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20% </a:t>
            </a:r>
            <a:r>
              <a:rPr lang="en-US" dirty="0" smtClean="0">
                <a:solidFill>
                  <a:srgbClr val="000000"/>
                </a:solidFill>
              </a:rPr>
              <a:t>are studying at college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8% </a:t>
            </a:r>
            <a:r>
              <a:rPr lang="en-US" dirty="0" smtClean="0">
                <a:solidFill>
                  <a:srgbClr val="000000"/>
                </a:solidFill>
              </a:rPr>
              <a:t>are working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Preventative Health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Humanitarian Aid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Nutritional 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</a:rPr>
              <a:t>Preventive Health &amp; Humanitarian Aid</a:t>
            </a:r>
            <a:endParaRPr lang="en-US" sz="37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fotos\fotos coprodeli\2011\23 MSD SJM Mypes set\IMG_1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53" y="425030"/>
            <a:ext cx="225625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fotos\fotos coprodeli\2011\10 pachacutec june 9 2011\IMG_1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6" y="558206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fotos\fotos coprodeli\2011\19 FMSC contenedor ago\IMG_09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21" y="137100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148064" y="4077072"/>
            <a:ext cx="3746026" cy="1715279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ea typeface="+mj-ea"/>
                <a:cs typeface="+mj-cs"/>
              </a:rPr>
              <a:t>Preventive Health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ea typeface="+mj-ea"/>
                <a:cs typeface="+mj-cs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ea typeface="+mj-ea"/>
                <a:cs typeface="+mj-cs"/>
              </a:rPr>
              <a:t>Humanitarian Aid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dirty="0" smtClean="0">
                <a:ea typeface="+mj-ea"/>
                <a:cs typeface="+mj-cs"/>
              </a:rPr>
              <a:t>Serving </a:t>
            </a:r>
            <a:r>
              <a:rPr lang="es-ES" i="1" dirty="0" err="1" smtClean="0">
                <a:ea typeface="+mj-ea"/>
                <a:cs typeface="+mj-cs"/>
              </a:rPr>
              <a:t>over</a:t>
            </a:r>
            <a:r>
              <a:rPr lang="es-ES" i="1" dirty="0" smtClean="0">
                <a:ea typeface="+mj-ea"/>
                <a:cs typeface="+mj-cs"/>
              </a:rPr>
              <a:t> 65,000 people per </a:t>
            </a:r>
            <a:r>
              <a:rPr lang="es-ES" i="1" dirty="0" err="1" smtClean="0">
                <a:ea typeface="+mj-ea"/>
                <a:cs typeface="+mj-cs"/>
              </a:rPr>
              <a:t>year</a:t>
            </a:r>
            <a:endParaRPr lang="es-ES" i="1" baseline="0" dirty="0" smtClean="0">
              <a:ea typeface="+mj-ea"/>
              <a:cs typeface="+mj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3960440" cy="264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opro logo ppt blue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Preventive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b="1" dirty="0" smtClean="0"/>
              <a:t>4 clinics </a:t>
            </a:r>
            <a:r>
              <a:rPr lang="en-US" dirty="0" smtClean="0"/>
              <a:t>offering quality general and specialized medical services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b="1" dirty="0" smtClean="0"/>
              <a:t>Attended to 65,000 patients in 2012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b="1" dirty="0" smtClean="0"/>
              <a:t>95 medical campaigns </a:t>
            </a:r>
            <a:r>
              <a:rPr lang="en-US" dirty="0" smtClean="0"/>
              <a:t>in the Southern regions, performed by teams of Spanish and Peruvian doctors</a:t>
            </a:r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65466"/>
                </a:solidFill>
              </a:rPr>
              <a:t>Preventive Health</a:t>
            </a:r>
            <a:endParaRPr lang="en-US" b="1" dirty="0">
              <a:solidFill>
                <a:srgbClr val="4654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53400" cy="449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100" i="1" dirty="0"/>
              <a:t>Over the past 20 years, </a:t>
            </a:r>
            <a:r>
              <a:rPr lang="en-US" sz="2100" i="1" dirty="0" smtClean="0"/>
              <a:t/>
            </a:r>
            <a:br>
              <a:rPr lang="en-US" sz="2100" i="1" dirty="0" smtClean="0"/>
            </a:br>
            <a:r>
              <a:rPr lang="en-US" sz="2100" i="1" dirty="0" err="1" smtClean="0"/>
              <a:t>Coprodeli</a:t>
            </a:r>
            <a:r>
              <a:rPr lang="en-US" sz="2100" i="1" dirty="0" smtClean="0"/>
              <a:t> </a:t>
            </a:r>
            <a:r>
              <a:rPr lang="en-US" sz="2100" i="1" dirty="0"/>
              <a:t>clinics have attended to </a:t>
            </a:r>
            <a:r>
              <a:rPr lang="en-US" sz="2100" b="1" i="1" dirty="0"/>
              <a:t>714, 670 patients</a:t>
            </a:r>
          </a:p>
        </p:txBody>
      </p:sp>
      <p:pic>
        <p:nvPicPr>
          <p:cNvPr id="4" name="Imagen 6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49" r="13713"/>
          <a:stretch/>
        </p:blipFill>
        <p:spPr>
          <a:xfrm>
            <a:off x="22380" y="2060848"/>
            <a:ext cx="7393880" cy="4916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0312" y="2492896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Psychology and nutrition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2852936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Awareness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3212976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Therapy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3573016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Cancer prevention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3861048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General nursing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4221088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Sonograms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4581128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X-rays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4869160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Lab work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5229200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Pharmacy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5589240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Dental health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2" y="5949280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Obstetrics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2172" y="6237312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General medicine</a:t>
            </a:r>
            <a:endParaRPr lang="en-US" sz="1200" dirty="0"/>
          </a:p>
        </p:txBody>
      </p:sp>
      <p:pic>
        <p:nvPicPr>
          <p:cNvPr id="18" name="Picture 17" descr="Copro logo ppt 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48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65466"/>
                </a:solidFill>
              </a:rPr>
              <a:t>Preventive Health</a:t>
            </a:r>
            <a:endParaRPr lang="en-US" b="1" dirty="0">
              <a:solidFill>
                <a:srgbClr val="4654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3368" cy="4925144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anchor="ctr">
            <a:normAutofit fontScale="77500" lnSpcReduction="20000"/>
          </a:bodyPr>
          <a:lstStyle/>
          <a:p>
            <a:r>
              <a:rPr lang="en-US" sz="3100" b="1" dirty="0" smtClean="0">
                <a:solidFill>
                  <a:srgbClr val="465466"/>
                </a:solidFill>
              </a:rPr>
              <a:t>11 ‘Health Clubs’:</a:t>
            </a:r>
          </a:p>
          <a:p>
            <a:pPr lvl="1"/>
            <a:r>
              <a:rPr lang="en-US" dirty="0" smtClean="0"/>
              <a:t>Friendship Club</a:t>
            </a:r>
          </a:p>
          <a:p>
            <a:pPr lvl="1"/>
            <a:r>
              <a:rPr lang="en-US" dirty="0" smtClean="0"/>
              <a:t>Healthy &amp; Happy Family Club</a:t>
            </a:r>
          </a:p>
          <a:p>
            <a:pPr lvl="1"/>
            <a:r>
              <a:rPr lang="en-US" dirty="0" smtClean="0"/>
              <a:t>Healthy Lifestyles Club</a:t>
            </a:r>
          </a:p>
          <a:p>
            <a:pPr lvl="1"/>
            <a:r>
              <a:rPr lang="en-US" dirty="0" smtClean="0"/>
              <a:t>Active Elderly Club</a:t>
            </a:r>
            <a:br>
              <a:rPr lang="en-US" dirty="0" smtClean="0"/>
            </a:br>
            <a:endParaRPr lang="en-US" dirty="0" smtClean="0"/>
          </a:p>
          <a:p>
            <a:r>
              <a:rPr lang="en-US" sz="3100" b="1" dirty="0" smtClean="0">
                <a:solidFill>
                  <a:srgbClr val="465466"/>
                </a:solidFill>
              </a:rPr>
              <a:t>161 participants, serving those who: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Have suffered </a:t>
            </a:r>
            <a:r>
              <a:rPr lang="en-US" dirty="0">
                <a:solidFill>
                  <a:srgbClr val="000000"/>
                </a:solidFill>
              </a:rPr>
              <a:t>interfamilial violence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Are chronically </a:t>
            </a:r>
            <a:r>
              <a:rPr lang="en-US" dirty="0">
                <a:solidFill>
                  <a:srgbClr val="000000"/>
                </a:solidFill>
              </a:rPr>
              <a:t>ill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Are physically disabled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Are otherwise isolated from society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or have limited social capital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20072" y="2060848"/>
            <a:ext cx="3673475" cy="3600450"/>
          </a:xfrm>
          <a:solidFill>
            <a:srgbClr val="E8E8E8"/>
          </a:solidFill>
          <a:ln>
            <a:solidFill>
              <a:srgbClr val="465466"/>
            </a:solidFill>
          </a:ln>
        </p:spPr>
        <p:txBody>
          <a:bodyPr anchor="ctr">
            <a:normAutofit/>
          </a:bodyPr>
          <a:lstStyle/>
          <a:p>
            <a:r>
              <a:rPr lang="en-US" sz="2600" b="1" dirty="0" smtClean="0">
                <a:solidFill>
                  <a:srgbClr val="465466"/>
                </a:solidFill>
              </a:rPr>
              <a:t>Mental Health Clinic</a:t>
            </a:r>
          </a:p>
          <a:p>
            <a:pPr lvl="1">
              <a:spcBef>
                <a:spcPts val="24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20 mental health patients suffering from retardation, schizophrenia, or other </a:t>
            </a:r>
            <a:r>
              <a:rPr lang="en-US" sz="2000" dirty="0" err="1" smtClean="0">
                <a:solidFill>
                  <a:srgbClr val="000000"/>
                </a:solidFill>
              </a:rPr>
              <a:t>pyschological</a:t>
            </a:r>
            <a:r>
              <a:rPr lang="en-US" sz="2000" dirty="0" smtClean="0">
                <a:solidFill>
                  <a:srgbClr val="000000"/>
                </a:solidFill>
              </a:rPr>
              <a:t> problems receive daily therapy and care</a:t>
            </a:r>
          </a:p>
        </p:txBody>
      </p:sp>
      <p:pic>
        <p:nvPicPr>
          <p:cNvPr id="5" name="Picture 4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3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Humanitarian Aid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 smtClean="0"/>
              <a:t>Benefits the poorest of the poor who are making long-term efforts to work out of their poverty but still cannot get ahead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 smtClean="0"/>
              <a:t>Clothes, shoes, school supplies, and food supplies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 smtClean="0"/>
              <a:t>Since 1989, </a:t>
            </a:r>
            <a:r>
              <a:rPr lang="en-US" dirty="0" err="1" smtClean="0"/>
              <a:t>Coprodeli</a:t>
            </a:r>
            <a:r>
              <a:rPr lang="en-US" dirty="0" smtClean="0"/>
              <a:t> has served </a:t>
            </a:r>
            <a:r>
              <a:rPr lang="en-US" b="1" dirty="0" smtClean="0"/>
              <a:t>1,301,069 </a:t>
            </a:r>
            <a:r>
              <a:rPr lang="en-US" dirty="0" smtClean="0"/>
              <a:t>people in the Humanitarian Aid program – </a:t>
            </a:r>
            <a:r>
              <a:rPr lang="en-US" b="1" dirty="0" smtClean="0"/>
              <a:t>122,479 in 2012 alone </a:t>
            </a:r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2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Nutritional Aid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1800" cy="514116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Coprodeli</a:t>
            </a:r>
            <a:r>
              <a:rPr lang="en-US" dirty="0" smtClean="0"/>
              <a:t> provides nutritious lunches and snacks in </a:t>
            </a:r>
            <a:r>
              <a:rPr lang="en-US" b="1" dirty="0" smtClean="0"/>
              <a:t>16 school cafeterias and 6 Outreach Centers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Reaches approx.</a:t>
            </a:r>
            <a:r>
              <a:rPr lang="en-US" b="1" dirty="0" smtClean="0"/>
              <a:t> 6,000 </a:t>
            </a:r>
            <a:r>
              <a:rPr lang="en-US" dirty="0" smtClean="0"/>
              <a:t>children a year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757,680 </a:t>
            </a:r>
            <a:r>
              <a:rPr lang="en-US" dirty="0" smtClean="0"/>
              <a:t>rations given throughout each year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Since 1989, </a:t>
            </a:r>
            <a:r>
              <a:rPr lang="en-US" dirty="0" err="1" smtClean="0"/>
              <a:t>Coprodeli</a:t>
            </a:r>
            <a:r>
              <a:rPr lang="en-US" dirty="0" smtClean="0"/>
              <a:t> has given </a:t>
            </a:r>
            <a:r>
              <a:rPr lang="en-US" b="1" dirty="0" smtClean="0"/>
              <a:t>34,994,400 </a:t>
            </a:r>
            <a:r>
              <a:rPr lang="en-US" dirty="0" smtClean="0"/>
              <a:t>rations of food </a:t>
            </a:r>
            <a:r>
              <a:rPr lang="en-US" i="1" dirty="0" smtClean="0"/>
              <a:t>(</a:t>
            </a:r>
            <a:r>
              <a:rPr lang="en-US" i="1" dirty="0" err="1" smtClean="0"/>
              <a:t>Coprodeli</a:t>
            </a:r>
            <a:r>
              <a:rPr lang="en-US" i="1" dirty="0" smtClean="0"/>
              <a:t> began primarily as a food aid organization)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Partners that make Nutritional Aid possible:</a:t>
            </a:r>
          </a:p>
          <a:p>
            <a:pPr lvl="1"/>
            <a:r>
              <a:rPr lang="en-US" dirty="0" err="1" smtClean="0"/>
              <a:t>Coprodeli</a:t>
            </a:r>
            <a:r>
              <a:rPr lang="en-US" dirty="0" smtClean="0"/>
              <a:t> currently partners with </a:t>
            </a:r>
            <a:r>
              <a:rPr lang="en-US" b="1" dirty="0" smtClean="0"/>
              <a:t>FMSC </a:t>
            </a:r>
            <a:r>
              <a:rPr lang="en-US" dirty="0" smtClean="0"/>
              <a:t>to bring </a:t>
            </a:r>
            <a:r>
              <a:rPr lang="en-US" b="1" dirty="0" smtClean="0"/>
              <a:t>48,000 kg of rice and soy</a:t>
            </a:r>
            <a:r>
              <a:rPr lang="en-US" dirty="0" smtClean="0"/>
              <a:t> to </a:t>
            </a:r>
            <a:r>
              <a:rPr lang="en-US" dirty="0" err="1" smtClean="0"/>
              <a:t>Coprodeli</a:t>
            </a:r>
            <a:r>
              <a:rPr lang="en-US" dirty="0" smtClean="0"/>
              <a:t> schools and programs annually. 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Coprodeli</a:t>
            </a:r>
            <a:r>
              <a:rPr lang="en-US" dirty="0" smtClean="0"/>
              <a:t> has previously partnered with </a:t>
            </a:r>
            <a:r>
              <a:rPr lang="en-US" b="1" dirty="0" smtClean="0"/>
              <a:t>USAID</a:t>
            </a:r>
            <a:r>
              <a:rPr lang="en-US" dirty="0" smtClean="0"/>
              <a:t>’s Food for Peace program</a:t>
            </a:r>
            <a:endParaRPr lang="en-US" dirty="0"/>
          </a:p>
        </p:txBody>
      </p:sp>
      <p:pic>
        <p:nvPicPr>
          <p:cNvPr id="5" name="Picture 4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4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Children In High Risk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Programs &amp; Intervention Areas</a:t>
            </a:r>
            <a:endParaRPr lang="en-US" b="1" dirty="0"/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2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reisenberg\Mis documentos\Mis imágenes\Niñas y empresa\IMG_1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0" y="5301208"/>
            <a:ext cx="3096344" cy="926976"/>
          </a:xfrm>
          <a:solidFill>
            <a:schemeClr val="bg1">
              <a:alpha val="66000"/>
            </a:schemeClr>
          </a:solidFill>
        </p:spPr>
        <p:txBody>
          <a:bodyPr>
            <a:noAutofit/>
          </a:bodyPr>
          <a:lstStyle/>
          <a:p>
            <a:r>
              <a:rPr lang="es-ES" sz="2000" b="1" dirty="0" smtClean="0">
                <a:latin typeface="+mn-lt"/>
              </a:rPr>
              <a:t>Jennifer (6)</a:t>
            </a:r>
            <a:r>
              <a:rPr lang="es-ES" sz="1800" b="1" i="1" dirty="0" smtClean="0">
                <a:latin typeface="+mn-lt"/>
              </a:rPr>
              <a:t/>
            </a:r>
            <a:br>
              <a:rPr lang="es-ES" sz="1800" b="1" i="1" dirty="0" smtClean="0">
                <a:latin typeface="+mn-lt"/>
              </a:rPr>
            </a:br>
            <a:r>
              <a:rPr lang="es-ES" sz="1800" b="1" dirty="0" smtClean="0">
                <a:latin typeface="+mn-lt"/>
              </a:rPr>
              <a:t>Children at High Risk Program</a:t>
            </a:r>
            <a:endParaRPr lang="es-ES" sz="1800" dirty="0">
              <a:latin typeface="+mn-lt"/>
            </a:endParaRPr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Children In High Risk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730 youth </a:t>
            </a:r>
            <a:r>
              <a:rPr lang="en-US" dirty="0" smtClean="0"/>
              <a:t>receive daily nourishment, education, clothes, psychological attention, and family support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6 </a:t>
            </a:r>
            <a:r>
              <a:rPr lang="en-US" dirty="0" smtClean="0"/>
              <a:t>“CAE” Outreach Centers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Coprodeli</a:t>
            </a:r>
            <a:r>
              <a:rPr lang="en-US" dirty="0" smtClean="0"/>
              <a:t> schools with programs specifically aimed at children in high risk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9,536 </a:t>
            </a:r>
            <a:r>
              <a:rPr lang="en-US" dirty="0" smtClean="0"/>
              <a:t>children in high </a:t>
            </a:r>
            <a:r>
              <a:rPr lang="en-US" dirty="0"/>
              <a:t>r</a:t>
            </a:r>
            <a:r>
              <a:rPr lang="en-US" dirty="0" smtClean="0"/>
              <a:t>isk served since 1994</a:t>
            </a:r>
            <a:endParaRPr lang="en-US" dirty="0"/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62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Technical Learning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Microenterprise Incubation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Employment Generation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10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contenido"/>
          <p:cNvSpPr txBox="1">
            <a:spLocks/>
          </p:cNvSpPr>
          <p:nvPr/>
        </p:nvSpPr>
        <p:spPr>
          <a:xfrm>
            <a:off x="395536" y="260648"/>
            <a:ext cx="8229600" cy="5822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11960" y="4941167"/>
            <a:ext cx="3072998" cy="1141587"/>
          </a:xfrm>
          <a:prstGeom prst="rect">
            <a:avLst/>
          </a:prstGeom>
          <a:solidFill>
            <a:srgbClr val="99CCFF">
              <a:alpha val="34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Industrial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 Park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Sector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 E, </a:t>
            </a:r>
            <a:r>
              <a:rPr kumimoji="0" lang="es-E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Pachacutec</a:t>
            </a:r>
            <a:endParaRPr kumimoji="0" lang="es-ES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0600"/>
            <a:ext cx="3262313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82" y="990600"/>
            <a:ext cx="2295431" cy="34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41" y="733301"/>
            <a:ext cx="2466796" cy="37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6688"/>
            <a:ext cx="3262313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pro logo ppt blue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Employment Generation</a:t>
            </a:r>
            <a:br>
              <a:rPr lang="en-US" b="1" dirty="0" smtClean="0"/>
            </a:br>
            <a:r>
              <a:rPr lang="en-US" sz="4000" dirty="0" smtClean="0"/>
              <a:t>Technical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3 Technical Learning Centers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b="1" i="1" dirty="0" smtClean="0"/>
              <a:t>1,338</a:t>
            </a:r>
            <a:r>
              <a:rPr lang="en-US" i="1" dirty="0" smtClean="0"/>
              <a:t> youth technically trained per year in a wide range of specialties 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(including electrical studies, graphic design, accounting, nursing, and baking, among others)</a:t>
            </a:r>
            <a:b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i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In </a:t>
            </a:r>
            <a:r>
              <a:rPr lang="en-US" dirty="0" err="1" smtClean="0"/>
              <a:t>Coprodeli</a:t>
            </a:r>
            <a:r>
              <a:rPr lang="en-US" dirty="0" smtClean="0"/>
              <a:t> schools: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b="1" i="1" dirty="0" smtClean="0"/>
              <a:t>434</a:t>
            </a:r>
            <a:r>
              <a:rPr lang="en-US" i="1" dirty="0" smtClean="0"/>
              <a:t> students in 9</a:t>
            </a:r>
            <a:r>
              <a:rPr lang="en-US" i="1" baseline="30000" dirty="0" smtClean="0"/>
              <a:t>th</a:t>
            </a:r>
            <a:r>
              <a:rPr lang="en-US" i="1" dirty="0" smtClean="0"/>
              <a:t>, 10</a:t>
            </a:r>
            <a:r>
              <a:rPr lang="en-US" i="1" baseline="30000" dirty="0" smtClean="0"/>
              <a:t>th</a:t>
            </a:r>
            <a:r>
              <a:rPr lang="en-US" i="1" dirty="0" smtClean="0"/>
              <a:t>, and 11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 participate in a ‘Workshop School’ which means that…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i="1" dirty="0" smtClean="0"/>
              <a:t>Students graduate with certification of </a:t>
            </a:r>
            <a:r>
              <a:rPr lang="en-US" b="1" i="1" dirty="0" smtClean="0"/>
              <a:t>1,120 hours</a:t>
            </a:r>
            <a:r>
              <a:rPr lang="en-US" i="1" dirty="0" smtClean="0"/>
              <a:t> in baking, electrical studies, sewing, business administration, artisan crafts, and nursing</a:t>
            </a:r>
          </a:p>
          <a:p>
            <a:pPr lvl="1"/>
            <a:endParaRPr lang="en-US" dirty="0"/>
          </a:p>
        </p:txBody>
      </p:sp>
      <p:pic>
        <p:nvPicPr>
          <p:cNvPr id="5" name="Picture 4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16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Employment Generation</a:t>
            </a:r>
            <a:br>
              <a:rPr lang="en-US" b="1" dirty="0" smtClean="0"/>
            </a:br>
            <a:r>
              <a:rPr lang="en-US" sz="4000" dirty="0" smtClean="0"/>
              <a:t>Technical Learning</a:t>
            </a:r>
            <a:endParaRPr lang="en-US" sz="4000" dirty="0"/>
          </a:p>
        </p:txBody>
      </p:sp>
      <p:pic>
        <p:nvPicPr>
          <p:cNvPr id="5" name="Imagen 14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84" t="9420" r="19382" b="4223"/>
          <a:stretch/>
        </p:blipFill>
        <p:spPr bwMode="auto">
          <a:xfrm>
            <a:off x="0" y="1556792"/>
            <a:ext cx="7316316" cy="544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6296" y="20608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Electrical Studies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249289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Graphic Design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292494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Accounting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328498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Metal Carpentry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371703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Wood Carpentry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414908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Sewing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458112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Nursing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236296" y="501317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Pharmacy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6296" y="537321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Computation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6296" y="580526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Cosmetology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623731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Baking</a:t>
            </a:r>
            <a:endParaRPr lang="en-US" sz="1200" dirty="0"/>
          </a:p>
        </p:txBody>
      </p:sp>
      <p:pic>
        <p:nvPicPr>
          <p:cNvPr id="18" name="Picture 17" descr="Copro logo ppt 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65466"/>
                </a:solidFill>
              </a:rPr>
              <a:t>Employment Generation</a:t>
            </a:r>
            <a:br>
              <a:rPr lang="en-US" b="1" dirty="0" smtClean="0">
                <a:solidFill>
                  <a:srgbClr val="465466"/>
                </a:solidFill>
              </a:rPr>
            </a:br>
            <a:r>
              <a:rPr lang="en-US" sz="4000" dirty="0" smtClean="0">
                <a:solidFill>
                  <a:srgbClr val="465466"/>
                </a:solidFill>
              </a:rPr>
              <a:t>Microenterprise Incubation</a:t>
            </a:r>
            <a:endParaRPr lang="en-US" sz="4000" dirty="0">
              <a:solidFill>
                <a:srgbClr val="4654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7992888" cy="1728192"/>
          </a:xfrm>
          <a:solidFill>
            <a:srgbClr val="99CCFF">
              <a:alpha val="24000"/>
            </a:srgb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n-US" sz="1800" b="1" dirty="0" smtClean="0"/>
              <a:t>Industrial Park (Microenterprise Incubation Center) in Ica</a:t>
            </a:r>
          </a:p>
          <a:p>
            <a:pPr lvl="1"/>
            <a:r>
              <a:rPr lang="en-US" sz="1600" i="1" dirty="0" smtClean="0"/>
              <a:t>51 microenterprises will be established and launched</a:t>
            </a:r>
          </a:p>
          <a:p>
            <a:pPr lvl="1"/>
            <a:r>
              <a:rPr lang="en-US" sz="1600" i="1" dirty="0" smtClean="0"/>
              <a:t>300 jobs will be created</a:t>
            </a:r>
          </a:p>
          <a:p>
            <a:r>
              <a:rPr lang="en-US" sz="1800" b="1" dirty="0" smtClean="0"/>
              <a:t>Junior Achievement Program</a:t>
            </a:r>
          </a:p>
          <a:p>
            <a:pPr lvl="1"/>
            <a:r>
              <a:rPr lang="en-US" sz="1600" i="1" dirty="0" smtClean="0"/>
              <a:t>Juniors in High School create microenterprises of their choosing and run company from business plan, to production, to liquidation</a:t>
            </a:r>
          </a:p>
        </p:txBody>
      </p:sp>
      <p:pic>
        <p:nvPicPr>
          <p:cNvPr id="5" name="Imagen 11"/>
          <p:cNvPicPr/>
          <p:nvPr/>
        </p:nvPicPr>
        <p:blipFill rotWithShape="1">
          <a:blip r:embed="rId2" cstate="print"/>
          <a:srcRect t="9059" r="13798" b="13493"/>
          <a:stretch/>
        </p:blipFill>
        <p:spPr bwMode="auto">
          <a:xfrm>
            <a:off x="107504" y="3356992"/>
            <a:ext cx="7622480" cy="3501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3840" y="458112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Microenterprises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703840" y="494116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Junior Achievement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703840" y="530120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Small enterprises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703840" y="56612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Market Placement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3356992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4,851 Entrepreneurially Trained or Incubated</a:t>
            </a:r>
            <a:endParaRPr lang="en-US" sz="2200" b="1" i="1" dirty="0"/>
          </a:p>
        </p:txBody>
      </p:sp>
      <p:pic>
        <p:nvPicPr>
          <p:cNvPr id="11" name="Picture 10" descr="Copro logo ppt 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1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Building Public Infrastructure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Legal Property Ownership Formalization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Housing Construction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Habitat Program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71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Habitat Program</a:t>
            </a:r>
            <a:br>
              <a:rPr lang="en-US" b="1" dirty="0" smtClean="0"/>
            </a:br>
            <a:r>
              <a:rPr lang="en-US" sz="3600" dirty="0" smtClean="0"/>
              <a:t>Building Public Infrastructure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424936" cy="4525963"/>
          </a:xfrm>
        </p:spPr>
        <p:txBody>
          <a:bodyPr/>
          <a:lstStyle/>
          <a:p>
            <a:r>
              <a:rPr lang="en-US" b="1" dirty="0" smtClean="0"/>
              <a:t>5 projects of water, sewage, road creation and pavement, and electricity </a:t>
            </a:r>
            <a:r>
              <a:rPr lang="en-US" dirty="0" smtClean="0"/>
              <a:t>complete in the Southern Region, 1 project underway in the San Martín jungle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1 large well</a:t>
            </a:r>
            <a:r>
              <a:rPr lang="en-US" dirty="0" smtClean="0"/>
              <a:t> produces </a:t>
            </a:r>
            <a:r>
              <a:rPr lang="en-US" b="1" dirty="0" smtClean="0"/>
              <a:t>70L</a:t>
            </a:r>
            <a:r>
              <a:rPr lang="en-US" dirty="0" smtClean="0"/>
              <a:t> of </a:t>
            </a:r>
            <a:r>
              <a:rPr lang="en-US" b="1" dirty="0" smtClean="0"/>
              <a:t>potable water </a:t>
            </a:r>
            <a:r>
              <a:rPr lang="en-US" dirty="0" smtClean="0"/>
              <a:t>per second, serving </a:t>
            </a:r>
            <a:r>
              <a:rPr lang="en-US" b="1" dirty="0" smtClean="0"/>
              <a:t>5,000 people</a:t>
            </a:r>
            <a:endParaRPr lang="en-US" b="1" dirty="0"/>
          </a:p>
        </p:txBody>
      </p:sp>
      <p:pic>
        <p:nvPicPr>
          <p:cNvPr id="5" name="Picture 4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18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8663" r="18755"/>
          <a:stretch/>
        </p:blipFill>
        <p:spPr>
          <a:xfrm>
            <a:off x="323528" y="1484784"/>
            <a:ext cx="6480720" cy="519479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Habitat Program</a:t>
            </a:r>
            <a:br>
              <a:rPr lang="en-US" b="1" dirty="0" smtClean="0"/>
            </a:br>
            <a:r>
              <a:rPr lang="en-US" sz="3600" dirty="0" smtClean="0"/>
              <a:t>Legal Property Ownership Formalization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2060848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Eligible for government grant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2852936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Legal guidance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35010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Paperwork for housing development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443711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Legal assessments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522920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Property title</a:t>
            </a:r>
            <a:endParaRPr lang="en-US" dirty="0"/>
          </a:p>
        </p:txBody>
      </p:sp>
      <p:pic>
        <p:nvPicPr>
          <p:cNvPr id="12" name="Picture 11" descr="Copro logo ppt 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14116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Coprodeli</a:t>
            </a:r>
            <a:r>
              <a:rPr lang="en-US" dirty="0" smtClean="0"/>
              <a:t> </a:t>
            </a:r>
            <a:r>
              <a:rPr lang="en-US" dirty="0"/>
              <a:t>runs social programs in partnership with state institutions, foreign aid, socially responsible corporations, and individual sponsors contributing to the integral development of urban marginalized areas in Peru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/>
              <a:t>Education </a:t>
            </a:r>
            <a:r>
              <a:rPr lang="en-US" dirty="0"/>
              <a:t>– 16 Schools - 5,850+ </a:t>
            </a:r>
            <a:r>
              <a:rPr lang="en-US" dirty="0" smtClean="0"/>
              <a:t>students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Preventive Health </a:t>
            </a:r>
            <a:r>
              <a:rPr lang="en-US" dirty="0"/>
              <a:t>– 6 Medical Centers, 11 Health Clubs - 65,000 medical consultations/</a:t>
            </a:r>
            <a:r>
              <a:rPr lang="en-US" dirty="0" smtClean="0"/>
              <a:t>year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/>
              <a:t>Humanitarian &amp; Food Aid </a:t>
            </a:r>
            <a:r>
              <a:rPr lang="en-US" dirty="0"/>
              <a:t>– Aid distribution – 1,100,000 meal rations/</a:t>
            </a:r>
            <a:r>
              <a:rPr lang="en-US" dirty="0" smtClean="0"/>
              <a:t>year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/>
              <a:t>Children at High </a:t>
            </a:r>
            <a:r>
              <a:rPr lang="en-US" b="1" dirty="0" smtClean="0"/>
              <a:t>Risk </a:t>
            </a:r>
            <a:r>
              <a:rPr lang="en-US" smtClean="0"/>
              <a:t>– </a:t>
            </a:r>
            <a:r>
              <a:rPr lang="en-US"/>
              <a:t>6</a:t>
            </a:r>
            <a:r>
              <a:rPr lang="en-US" smtClean="0"/>
              <a:t> </a:t>
            </a:r>
            <a:r>
              <a:rPr lang="en-US" dirty="0"/>
              <a:t>Outreach Centers serving 1,000 children – 46 with USA </a:t>
            </a:r>
            <a:r>
              <a:rPr lang="en-US" dirty="0" err="1" smtClean="0"/>
              <a:t>Padrinos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/>
              <a:t>Employment / Entrepreneurship</a:t>
            </a:r>
            <a:r>
              <a:rPr lang="en-US" dirty="0"/>
              <a:t> – 2 Industrial Parks supporting 100 small businesses,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                                  3 Vocational </a:t>
            </a:r>
            <a:r>
              <a:rPr lang="en-US" dirty="0"/>
              <a:t>schools with 1,500 students/</a:t>
            </a:r>
            <a:r>
              <a:rPr lang="en-US" dirty="0" smtClean="0"/>
              <a:t>year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/>
              <a:t>Housing</a:t>
            </a:r>
            <a:r>
              <a:rPr lang="en-US" dirty="0"/>
              <a:t> – 1,200+ homes </a:t>
            </a:r>
            <a:r>
              <a:rPr lang="en-US" dirty="0" smtClean="0"/>
              <a:t>constructed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/>
              <a:t>Spiritual Guidance </a:t>
            </a:r>
            <a:r>
              <a:rPr lang="en-US" dirty="0"/>
              <a:t>– A faith-based values curriculum taught in the Centers and </a:t>
            </a:r>
            <a:r>
              <a:rPr lang="en-US" dirty="0" smtClean="0"/>
              <a:t>Schools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/>
              <a:t>Volunteering</a:t>
            </a:r>
            <a:r>
              <a:rPr lang="en-US" dirty="0"/>
              <a:t> – 200 local and 70 international volunteers per year</a:t>
            </a:r>
          </a:p>
          <a:p>
            <a:endParaRPr lang="en-US" dirty="0"/>
          </a:p>
        </p:txBody>
      </p:sp>
      <p:pic>
        <p:nvPicPr>
          <p:cNvPr id="7" name="Picture 6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65466"/>
                </a:solidFill>
              </a:rPr>
              <a:t>Habitat Program</a:t>
            </a:r>
            <a:br>
              <a:rPr lang="en-US" b="1" dirty="0" smtClean="0">
                <a:solidFill>
                  <a:srgbClr val="465466"/>
                </a:solidFill>
              </a:rPr>
            </a:br>
            <a:r>
              <a:rPr lang="en-US" sz="3600" dirty="0" smtClean="0">
                <a:solidFill>
                  <a:srgbClr val="465466"/>
                </a:solidFill>
              </a:rPr>
              <a:t>Housing Construction</a:t>
            </a:r>
            <a:endParaRPr lang="en-US" sz="3600" dirty="0">
              <a:solidFill>
                <a:srgbClr val="4654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3106688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Reconstruction of 1453 Homes </a:t>
            </a:r>
            <a:r>
              <a:rPr lang="en-US" sz="2200" i="1" dirty="0" smtClean="0"/>
              <a:t>(prior to natural disasters)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  <a:p>
            <a:r>
              <a:rPr lang="en-US" sz="2800" b="1" dirty="0" smtClean="0"/>
              <a:t>1,300 houses built </a:t>
            </a:r>
            <a:r>
              <a:rPr lang="en-US" sz="2800" dirty="0" smtClean="0"/>
              <a:t>within</a:t>
            </a:r>
            <a:r>
              <a:rPr lang="en-US" sz="2800" b="1" dirty="0" smtClean="0"/>
              <a:t> </a:t>
            </a:r>
            <a:r>
              <a:rPr lang="en-US" sz="2800" dirty="0" smtClean="0"/>
              <a:t>a Housing Development</a:t>
            </a:r>
          </a:p>
        </p:txBody>
      </p:sp>
      <p:pic>
        <p:nvPicPr>
          <p:cNvPr id="5" name="Imagen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8360" r="18166" b="1680"/>
          <a:stretch/>
        </p:blipFill>
        <p:spPr>
          <a:xfrm>
            <a:off x="3563888" y="1628800"/>
            <a:ext cx="4464496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1984" y="2636912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Wood houses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028384" y="3356992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Homes in a housing development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4077072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Reconstruction in a focused site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028384" y="4725144"/>
            <a:ext cx="111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Housing improvements</a:t>
            </a:r>
            <a:endParaRPr lang="en-US" sz="1200" dirty="0"/>
          </a:p>
        </p:txBody>
      </p:sp>
      <p:pic>
        <p:nvPicPr>
          <p:cNvPr id="10" name="Picture 9" descr="Copro logo ppt 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38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77"/>
            <a:ext cx="4046240" cy="269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75" y="3273204"/>
            <a:ext cx="4058581" cy="270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2" y="3280646"/>
            <a:ext cx="4058580" cy="270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0192" y="2200105"/>
            <a:ext cx="4058580" cy="1046065"/>
          </a:xfrm>
          <a:prstGeom prst="rect">
            <a:avLst/>
          </a:prstGeom>
          <a:solidFill>
            <a:srgbClr val="99CCFF">
              <a:alpha val="34000"/>
            </a:srgb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ea typeface="+mj-ea"/>
                <a:cs typeface="+mj-cs"/>
              </a:rPr>
              <a:t>ICA &amp; CHINCHA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baseline="0" dirty="0" smtClean="0">
                <a:ea typeface="+mj-ea"/>
                <a:cs typeface="+mj-cs"/>
              </a:rPr>
              <a:t>URBANIZATIONS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ea typeface="+mj-ea"/>
                <a:cs typeface="+mj-cs"/>
              </a:rPr>
              <a:t>CONSTRUCTING 1500 HOMES</a:t>
            </a:r>
            <a:endParaRPr lang="es-ES" baseline="0" dirty="0" smtClean="0">
              <a:ea typeface="+mj-ea"/>
              <a:cs typeface="+mj-cs"/>
            </a:endParaRPr>
          </a:p>
        </p:txBody>
      </p:sp>
      <p:pic>
        <p:nvPicPr>
          <p:cNvPr id="8" name="Picture 7" descr="Copro logo ppt blu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Urbanization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3317" r="3317"/>
          <a:stretch>
            <a:fillRect/>
          </a:stretch>
        </p:blipFill>
        <p:spPr>
          <a:xfrm>
            <a:off x="7313" y="116632"/>
            <a:ext cx="9136687" cy="5504582"/>
          </a:xfrm>
        </p:spPr>
      </p:pic>
      <p:sp>
        <p:nvSpPr>
          <p:cNvPr id="10" name="Text Placeholder 9"/>
          <p:cNvSpPr>
            <a:spLocks noGrp="1"/>
          </p:cNvSpPr>
          <p:nvPr>
            <p:ph sz="quarter" idx="4294967295"/>
          </p:nvPr>
        </p:nvSpPr>
        <p:spPr>
          <a:xfrm>
            <a:off x="467544" y="5805264"/>
            <a:ext cx="8153400" cy="940128"/>
          </a:xfrm>
          <a:solidFill>
            <a:srgbClr val="99CCFF">
              <a:alpha val="34000"/>
            </a:srgbClr>
          </a:solidFill>
        </p:spPr>
        <p:txBody>
          <a:bodyPr anchor="ctr">
            <a:normAutofit fontScale="47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b="1" spc="30" dirty="0" smtClean="0">
                <a:latin typeface="Century Gothic"/>
                <a:cs typeface="Century Gothic"/>
              </a:rPr>
              <a:t>SAN ANTONIO URBANIZATION – SUBTANJALLA, ICA</a:t>
            </a:r>
            <a:br>
              <a:rPr lang="en-US" b="1" spc="30" dirty="0" smtClean="0">
                <a:latin typeface="Century Gothic"/>
                <a:cs typeface="Century Gothic"/>
              </a:rPr>
            </a:br>
            <a:r>
              <a:rPr lang="en-US" spc="30" dirty="0" smtClean="0">
                <a:latin typeface="Century Gothic"/>
                <a:cs typeface="Century Gothic"/>
              </a:rPr>
              <a:t>800 HOMES, PRE thru HIGH SCHOOL, 70 MICROENTREPRENEURIAL INDUSTRIAL LOTS, GREEN SPACES, WATER SANITATION PLANT, MEDICAL CENTER, YOUTH DEVELOPMENT CENTER</a:t>
            </a:r>
            <a:endParaRPr lang="en-US" spc="30" dirty="0">
              <a:latin typeface="Century Gothic"/>
              <a:cs typeface="Century Gothic"/>
            </a:endParaRPr>
          </a:p>
        </p:txBody>
      </p:sp>
      <p:pic>
        <p:nvPicPr>
          <p:cNvPr id="5" name="Picture 4" descr="Copro logo ppt 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86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Financial Review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55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96439"/>
              </p:ext>
            </p:extLst>
          </p:nvPr>
        </p:nvGraphicFramePr>
        <p:xfrm>
          <a:off x="4139952" y="1124744"/>
          <a:ext cx="4752528" cy="2692400"/>
        </p:xfrm>
        <a:graphic>
          <a:graphicData uri="http://schemas.openxmlformats.org/drawingml/2006/table">
            <a:tbl>
              <a:tblPr/>
              <a:tblGrid>
                <a:gridCol w="2664296"/>
                <a:gridCol w="1296144"/>
                <a:gridCol w="792088"/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Autonomous Governmental Subsidies 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$5,473.25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Municipality Governmental Subsidies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$40,327.32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public income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$45,800.57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Institutions and business 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$1,806.39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Partners and donors  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$309,028.37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50,44%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Humanitarian Aid 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$69,878.45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11,41%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Income from ‘Just Commerce’ Program 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$166,678.04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Intereses y extraordinarios 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$19,491.25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private income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$566,882.50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$612,683.07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4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75269"/>
              </p:ext>
            </p:extLst>
          </p:nvPr>
        </p:nvGraphicFramePr>
        <p:xfrm>
          <a:off x="4139952" y="3933056"/>
          <a:ext cx="4752528" cy="2799080"/>
        </p:xfrm>
        <a:graphic>
          <a:graphicData uri="http://schemas.openxmlformats.org/drawingml/2006/table">
            <a:tbl>
              <a:tblPr/>
              <a:tblGrid>
                <a:gridCol w="2703606"/>
                <a:gridCol w="1260875"/>
                <a:gridCol w="788047"/>
              </a:tblGrid>
              <a:tr h="1911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Expenses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Program Development Cooperation 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$137,614.01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20,06%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Children at High Risk Program 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$223,833.51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32,63%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Awareness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$7,524.96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Humanitarian Aid 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$60,064.91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8,76%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‘Just Commerce’ Program 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$187,083.97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27,27%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Mission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$616,121.37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89,82%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Personnel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$51,102.65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Administration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$18,720.82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Management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$69,823.47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0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$685,944.84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4C"/>
                    </a:solidFill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 $(73,261.77)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4C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Financial Review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844823"/>
            <a:ext cx="3314328" cy="4316743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/>
              <a:t>Between 2010 and 2011, </a:t>
            </a:r>
            <a:r>
              <a:rPr lang="en-US" sz="3200" b="1" dirty="0" err="1"/>
              <a:t>Coprodeli’s</a:t>
            </a:r>
            <a:r>
              <a:rPr lang="en-US" sz="3200" b="1" dirty="0"/>
              <a:t> established international aid funding sources decreased to 7.48% from what it had received from the prior four years, </a:t>
            </a:r>
            <a:r>
              <a:rPr lang="en-US" sz="3200" dirty="0"/>
              <a:t>largely due to the economic crises and organization </a:t>
            </a:r>
            <a:r>
              <a:rPr lang="en-US" sz="3200" dirty="0" smtClean="0"/>
              <a:t>of international </a:t>
            </a:r>
            <a:r>
              <a:rPr lang="en-US" sz="3200" dirty="0"/>
              <a:t>aid funds. </a:t>
            </a:r>
            <a:endParaRPr lang="en-US" sz="3200" dirty="0" smtClean="0"/>
          </a:p>
          <a:p>
            <a:r>
              <a:rPr lang="en-US" sz="3200" dirty="0" smtClean="0"/>
              <a:t>This </a:t>
            </a:r>
            <a:r>
              <a:rPr lang="en-US" sz="3200" dirty="0"/>
              <a:t>left </a:t>
            </a:r>
            <a:r>
              <a:rPr lang="en-US" sz="3200" dirty="0" err="1"/>
              <a:t>Coprodeli’s</a:t>
            </a:r>
            <a:r>
              <a:rPr lang="en-US" sz="3200" dirty="0"/>
              <a:t> ongoing projects without the funds necessary to complete </a:t>
            </a:r>
            <a:r>
              <a:rPr lang="en-US" sz="3200" dirty="0" smtClean="0"/>
              <a:t>them as planned.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7" name="Picture 6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45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Partnerships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772400" cy="22699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Over the years, </a:t>
            </a:r>
            <a:r>
              <a:rPr lang="en-US" b="1" dirty="0" smtClean="0"/>
              <a:t>COPRODELI </a:t>
            </a:r>
            <a:r>
              <a:rPr lang="en-US" b="1" dirty="0" err="1" smtClean="0"/>
              <a:t>Perú</a:t>
            </a:r>
            <a:r>
              <a:rPr lang="en-US" b="1" dirty="0" smtClean="0"/>
              <a:t> </a:t>
            </a:r>
            <a:r>
              <a:rPr lang="en-US" dirty="0" smtClean="0"/>
              <a:t>&amp; </a:t>
            </a:r>
            <a:r>
              <a:rPr lang="en-US" b="1" dirty="0" err="1" smtClean="0"/>
              <a:t>Coprodeli</a:t>
            </a:r>
            <a:r>
              <a:rPr lang="en-US" b="1" dirty="0" smtClean="0"/>
              <a:t> USA </a:t>
            </a:r>
            <a:r>
              <a:rPr lang="en-US" dirty="0" smtClean="0"/>
              <a:t>have partnered with: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Non-Governmental International Aid Foundations &amp; Agencies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U.S. Government Entities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Private Companies &amp; Institutions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Esteemed U.S. Universities </a:t>
            </a:r>
            <a:endParaRPr lang="en-US" dirty="0"/>
          </a:p>
        </p:txBody>
      </p:sp>
      <p:pic>
        <p:nvPicPr>
          <p:cNvPr id="9" name="Picture 8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Partnerships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75856" cy="42309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USAID Food for Peace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USAID Humanitarian Aid Freight Grants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 General Services Administration (GSA): Limited Excess Property Program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Peace Corps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CFC Campaign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Inter-American </a:t>
            </a:r>
            <a:r>
              <a:rPr lang="en-US" dirty="0" smtClean="0"/>
              <a:t>Foundation (Ica)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Non-governmental International Aid </a:t>
            </a:r>
            <a:br>
              <a:rPr lang="en-US" dirty="0" smtClean="0"/>
            </a:br>
            <a:r>
              <a:rPr lang="en-US" dirty="0" smtClean="0"/>
              <a:t>Foundations &amp; Agencies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U.S. Government Entities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Inter-American Development Bank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Kellogg Foundation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Pan-American Development Foundation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Feed My Starving Children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Koch Foundation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Partnerships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75856" cy="4419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University of Notre Dame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University of Johns Hopkins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University of Virginia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George Washington University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American University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Indiana University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dirty="0" smtClean="0"/>
              <a:t>Private Companies &amp; Institutions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 smtClean="0"/>
              <a:t>Esteemed U.S. Universities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419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TOMS Shoes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Proctor &amp; Gamble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US Bishops Association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Bozzuto</a:t>
            </a:r>
            <a:r>
              <a:rPr lang="en-US" dirty="0" smtClean="0"/>
              <a:t> Group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Stern </a:t>
            </a:r>
            <a:r>
              <a:rPr lang="en-US" dirty="0" err="1" smtClean="0"/>
              <a:t>Cassello</a:t>
            </a:r>
            <a:r>
              <a:rPr lang="en-US" dirty="0" smtClean="0"/>
              <a:t> Associates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BOYANCI Wines</a:t>
            </a:r>
          </a:p>
          <a:p>
            <a:pPr>
              <a:lnSpc>
                <a:spcPct val="160000"/>
              </a:lnSpc>
            </a:pPr>
            <a:r>
              <a:rPr lang="en-US" dirty="0" err="1" smtClean="0"/>
              <a:t>Brassfield</a:t>
            </a:r>
            <a:r>
              <a:rPr lang="en-US" dirty="0" smtClean="0"/>
              <a:t> Winery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Deloitte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Royal Caribbean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Priority Projects for 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9635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Century Gothic"/>
              </a:rPr>
              <a:t>Priority Projects for 2013</a:t>
            </a:r>
            <a:endParaRPr lang="en-US" dirty="0"/>
          </a:p>
        </p:txBody>
      </p:sp>
      <p:pic>
        <p:nvPicPr>
          <p:cNvPr id="5" name="Content Placeholder 4" descr="Food Assistance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99856" y="1693168"/>
            <a:ext cx="1600200" cy="1601873"/>
          </a:xfrm>
        </p:spPr>
      </p:pic>
      <p:pic>
        <p:nvPicPr>
          <p:cNvPr id="6" name="Picture 5" descr="Schoo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6456" y="3369568"/>
            <a:ext cx="2133903" cy="1467240"/>
          </a:xfrm>
          <a:prstGeom prst="rect">
            <a:avLst/>
          </a:prstGeom>
        </p:spPr>
      </p:pic>
      <p:pic>
        <p:nvPicPr>
          <p:cNvPr id="7" name="Picture 6" descr="Schoo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5" y="4664967"/>
            <a:ext cx="1981201" cy="1321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93168"/>
            <a:ext cx="2093044" cy="13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chool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140968"/>
            <a:ext cx="1828800" cy="1477806"/>
          </a:xfrm>
          <a:prstGeom prst="rect">
            <a:avLst/>
          </a:prstGeom>
        </p:spPr>
      </p:pic>
      <p:pic>
        <p:nvPicPr>
          <p:cNvPr id="12" name="Picture 11" descr="n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6456" y="4893568"/>
            <a:ext cx="2133600" cy="1600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3886200" cy="486377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CAÑETE SOCIAL CENTER PROJECT:</a:t>
            </a:r>
          </a:p>
          <a:p>
            <a:pPr lvl="1"/>
            <a:r>
              <a:rPr lang="en-US" sz="2800" dirty="0">
                <a:cs typeface="Century Gothic"/>
              </a:rPr>
              <a:t>$200,000 to complete construction of </a:t>
            </a:r>
            <a:r>
              <a:rPr lang="en-US" sz="2800" dirty="0" smtClean="0">
                <a:cs typeface="Century Gothic"/>
              </a:rPr>
              <a:t>high school, </a:t>
            </a:r>
            <a:r>
              <a:rPr lang="en-US" sz="2800" dirty="0">
                <a:cs typeface="Century Gothic"/>
              </a:rPr>
              <a:t>humanitarian aid offices, and </a:t>
            </a:r>
            <a:r>
              <a:rPr lang="en-US" sz="2800" dirty="0" smtClean="0">
                <a:cs typeface="Century Gothic"/>
              </a:rPr>
              <a:t>chapel</a:t>
            </a:r>
            <a:br>
              <a:rPr lang="en-US" sz="2800" dirty="0" smtClean="0">
                <a:cs typeface="Century Gothic"/>
              </a:rPr>
            </a:br>
            <a:r>
              <a:rPr lang="en-US" sz="2800" dirty="0" smtClean="0">
                <a:cs typeface="Century Gothic"/>
              </a:rPr>
              <a:t/>
            </a:r>
            <a:br>
              <a:rPr lang="en-US" sz="2800" dirty="0" smtClean="0">
                <a:cs typeface="Century Gothic"/>
              </a:rPr>
            </a:br>
            <a:endParaRPr lang="en-US" sz="2800" dirty="0" smtClean="0">
              <a:cs typeface="Century Gothic"/>
            </a:endParaRPr>
          </a:p>
          <a:p>
            <a:r>
              <a:rPr lang="en-US" sz="3100" b="1" dirty="0" smtClean="0">
                <a:cs typeface="Century Gothic"/>
              </a:rPr>
              <a:t>PISCO HIGH SCHOOL:</a:t>
            </a:r>
          </a:p>
          <a:p>
            <a:pPr lvl="1"/>
            <a:r>
              <a:rPr lang="en-US" sz="2800" dirty="0" smtClean="0">
                <a:cs typeface="Century Gothic"/>
              </a:rPr>
              <a:t>$125,000 to build the high school</a:t>
            </a:r>
            <a:br>
              <a:rPr lang="en-US" sz="2800" dirty="0" smtClean="0">
                <a:cs typeface="Century Gothic"/>
              </a:rPr>
            </a:br>
            <a:r>
              <a:rPr lang="en-US" sz="2800" dirty="0" smtClean="0">
                <a:cs typeface="Century Gothic"/>
              </a:rPr>
              <a:t/>
            </a:r>
            <a:br>
              <a:rPr lang="en-US" sz="2800" dirty="0" smtClean="0">
                <a:cs typeface="Century Gothic"/>
              </a:rPr>
            </a:br>
            <a:endParaRPr lang="en-US" sz="2800" dirty="0" smtClean="0">
              <a:cs typeface="Century Gothic"/>
            </a:endParaRPr>
          </a:p>
          <a:p>
            <a:r>
              <a:rPr lang="en-US" sz="3100" b="1" dirty="0" smtClean="0">
                <a:cs typeface="Century Gothic"/>
              </a:rPr>
              <a:t>SAN MARTÍN JUNGLE FARM SCHOOL:</a:t>
            </a:r>
          </a:p>
          <a:p>
            <a:pPr lvl="1"/>
            <a:r>
              <a:rPr lang="en-US" sz="2800" dirty="0" smtClean="0">
                <a:cs typeface="Century Gothic"/>
              </a:rPr>
              <a:t>$138,667 to finish the elementary school, cafeteria, and library</a:t>
            </a:r>
            <a:br>
              <a:rPr lang="en-US" sz="2800" dirty="0" smtClean="0">
                <a:cs typeface="Century Gothic"/>
              </a:rPr>
            </a:br>
            <a:r>
              <a:rPr lang="en-US" sz="2800" dirty="0" smtClean="0">
                <a:cs typeface="Century Gothic"/>
              </a:rPr>
              <a:t/>
            </a:r>
            <a:br>
              <a:rPr lang="en-US" sz="2800" dirty="0" smtClean="0">
                <a:cs typeface="Century Gothic"/>
              </a:rPr>
            </a:br>
            <a:endParaRPr lang="en-US" sz="2800" dirty="0" smtClean="0">
              <a:cs typeface="Century Gothic"/>
            </a:endParaRPr>
          </a:p>
          <a:p>
            <a:r>
              <a:rPr lang="en-US" sz="3100" b="1" dirty="0" smtClean="0">
                <a:cs typeface="Century Gothic"/>
              </a:rPr>
              <a:t>PACHACUTEC SCHOOL:</a:t>
            </a:r>
          </a:p>
          <a:p>
            <a:pPr lvl="1"/>
            <a:r>
              <a:rPr lang="en-US" sz="2800" dirty="0" smtClean="0">
                <a:cs typeface="Century Gothic"/>
              </a:rPr>
              <a:t>$26,630 to finish the final Santa </a:t>
            </a:r>
            <a:r>
              <a:rPr lang="en-US" sz="2800" dirty="0" err="1" smtClean="0">
                <a:cs typeface="Century Gothic"/>
              </a:rPr>
              <a:t>María</a:t>
            </a:r>
            <a:r>
              <a:rPr lang="en-US" sz="2800" dirty="0" smtClean="0">
                <a:cs typeface="Century Gothic"/>
              </a:rPr>
              <a:t> classroom and workshop</a:t>
            </a:r>
            <a:endParaRPr lang="en-US" sz="2800" dirty="0">
              <a:cs typeface="Century Gothic"/>
            </a:endParaRPr>
          </a:p>
          <a:p>
            <a:endParaRPr lang="en-US" dirty="0"/>
          </a:p>
        </p:txBody>
      </p:sp>
      <p:pic>
        <p:nvPicPr>
          <p:cNvPr id="11" name="Picture 10" descr="Copro logo ppt blue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089553"/>
            <a:ext cx="432047" cy="5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Areas of Intervention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91400" cy="499715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220000"/>
              </a:lnSpc>
              <a:buNone/>
            </a:pPr>
            <a:r>
              <a:rPr lang="es-ES" sz="1400" dirty="0" smtClean="0">
                <a:latin typeface="Century Gothic" pitchFamily="34" charset="0"/>
              </a:rPr>
              <a:t>Pachacutec:  B, C, E, F – Ventanilla – Callao </a:t>
            </a:r>
          </a:p>
          <a:p>
            <a:pPr>
              <a:lnSpc>
                <a:spcPct val="220000"/>
              </a:lnSpc>
              <a:buNone/>
            </a:pPr>
            <a:r>
              <a:rPr lang="es-ES" sz="1400" dirty="0" smtClean="0">
                <a:latin typeface="Century Gothic" pitchFamily="34" charset="0"/>
              </a:rPr>
              <a:t>Gambetta, 200 Millas, Sarita Colonia – Callao </a:t>
            </a:r>
          </a:p>
          <a:p>
            <a:pPr>
              <a:lnSpc>
                <a:spcPct val="220000"/>
              </a:lnSpc>
              <a:buNone/>
            </a:pPr>
            <a:r>
              <a:rPr lang="es-ES" sz="1400" dirty="0" smtClean="0">
                <a:latin typeface="Century Gothic" pitchFamily="34" charset="0"/>
              </a:rPr>
              <a:t>San Luis – San Luis – Cañete – Lima Sur</a:t>
            </a:r>
          </a:p>
          <a:p>
            <a:pPr>
              <a:lnSpc>
                <a:spcPct val="220000"/>
              </a:lnSpc>
              <a:buNone/>
            </a:pPr>
            <a:r>
              <a:rPr lang="es-ES" sz="1400" dirty="0" smtClean="0">
                <a:latin typeface="Century Gothic" pitchFamily="34" charset="0"/>
              </a:rPr>
              <a:t>San Pedro – Chincha Baja – Chincha – Ica</a:t>
            </a:r>
          </a:p>
          <a:p>
            <a:pPr>
              <a:lnSpc>
                <a:spcPct val="220000"/>
              </a:lnSpc>
              <a:buNone/>
            </a:pPr>
            <a:r>
              <a:rPr lang="es-ES" sz="1400" dirty="0" smtClean="0">
                <a:latin typeface="Century Gothic" pitchFamily="34" charset="0"/>
              </a:rPr>
              <a:t>Nuestra Señora de las Americas – Pisco – Ica</a:t>
            </a:r>
          </a:p>
          <a:p>
            <a:pPr>
              <a:lnSpc>
                <a:spcPct val="220000"/>
              </a:lnSpc>
              <a:buNone/>
            </a:pPr>
            <a:r>
              <a:rPr lang="es-ES" sz="1400" dirty="0" smtClean="0">
                <a:latin typeface="Century Gothic" pitchFamily="34" charset="0"/>
              </a:rPr>
              <a:t>San Antonio, Subtanjalla – Ica – Ica</a:t>
            </a:r>
          </a:p>
          <a:p>
            <a:pPr>
              <a:lnSpc>
                <a:spcPct val="220000"/>
              </a:lnSpc>
              <a:buNone/>
            </a:pPr>
            <a:r>
              <a:rPr lang="es-ES" sz="1400" dirty="0" smtClean="0">
                <a:latin typeface="Century Gothic" pitchFamily="34" charset="0"/>
              </a:rPr>
              <a:t>Nazca – Ica</a:t>
            </a:r>
          </a:p>
          <a:p>
            <a:pPr>
              <a:lnSpc>
                <a:spcPct val="220000"/>
              </a:lnSpc>
              <a:buNone/>
            </a:pPr>
            <a:r>
              <a:rPr lang="es-ES" sz="1400" dirty="0" smtClean="0">
                <a:latin typeface="Century Gothic" pitchFamily="34" charset="0"/>
              </a:rPr>
              <a:t>Corpus Cristi de Bellavista – Bellavista </a:t>
            </a:r>
            <a:br>
              <a:rPr lang="es-ES" sz="1400" dirty="0" smtClean="0">
                <a:latin typeface="Century Gothic" pitchFamily="34" charset="0"/>
              </a:rPr>
            </a:br>
            <a:r>
              <a:rPr lang="es-ES" sz="1400" dirty="0" smtClean="0">
                <a:latin typeface="Century Gothic" pitchFamily="34" charset="0"/>
              </a:rPr>
              <a:t>- San Martín</a:t>
            </a:r>
          </a:p>
          <a:p>
            <a:pPr>
              <a:lnSpc>
                <a:spcPct val="220000"/>
              </a:lnSpc>
              <a:buNone/>
            </a:pPr>
            <a:endParaRPr lang="es-ES" sz="1400" dirty="0" smtClean="0">
              <a:latin typeface="Century Gothic" pitchFamily="34" charset="0"/>
            </a:endParaRPr>
          </a:p>
          <a:p>
            <a:pPr>
              <a:lnSpc>
                <a:spcPct val="220000"/>
              </a:lnSpc>
              <a:buNone/>
            </a:pPr>
            <a:endParaRPr lang="es-ES" sz="1400" dirty="0" smtClean="0">
              <a:latin typeface="Century Gothic" pitchFamily="34" charset="0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3" cstate="print"/>
          <a:srcRect l="8767" t="15796" r="52804" b="20666"/>
          <a:stretch/>
        </p:blipFill>
        <p:spPr bwMode="auto">
          <a:xfrm>
            <a:off x="5148064" y="1628800"/>
            <a:ext cx="3816424" cy="497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strella de 5 puntas"/>
          <p:cNvSpPr/>
          <p:nvPr/>
        </p:nvSpPr>
        <p:spPr>
          <a:xfrm>
            <a:off x="5397413" y="1692449"/>
            <a:ext cx="99215" cy="9197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7" name="6 Estrella de 5 puntas"/>
          <p:cNvSpPr/>
          <p:nvPr/>
        </p:nvSpPr>
        <p:spPr>
          <a:xfrm>
            <a:off x="5508104" y="1988840"/>
            <a:ext cx="99215" cy="91971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6948264" y="4437112"/>
            <a:ext cx="99215" cy="91971"/>
          </a:xfrm>
          <a:prstGeom prst="star5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10" name="9 Estrella de 5 puntas"/>
          <p:cNvSpPr/>
          <p:nvPr/>
        </p:nvSpPr>
        <p:spPr>
          <a:xfrm>
            <a:off x="6948264" y="4077072"/>
            <a:ext cx="99215" cy="9197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11" name="10 Estrella de 5 puntas"/>
          <p:cNvSpPr/>
          <p:nvPr/>
        </p:nvSpPr>
        <p:spPr>
          <a:xfrm>
            <a:off x="7308304" y="4869160"/>
            <a:ext cx="99215" cy="91971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16" name="15 Estrella de 5 puntas"/>
          <p:cNvSpPr/>
          <p:nvPr/>
        </p:nvSpPr>
        <p:spPr>
          <a:xfrm>
            <a:off x="6228184" y="3501008"/>
            <a:ext cx="99215" cy="91971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14" name="13 Estrella de 5 puntas"/>
          <p:cNvSpPr/>
          <p:nvPr/>
        </p:nvSpPr>
        <p:spPr>
          <a:xfrm rot="10800000" flipV="1">
            <a:off x="251520" y="2420888"/>
            <a:ext cx="144016" cy="144016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12" name="11 Estrella de 5 puntas"/>
          <p:cNvSpPr/>
          <p:nvPr/>
        </p:nvSpPr>
        <p:spPr>
          <a:xfrm rot="10800000" flipV="1">
            <a:off x="251520" y="1844824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17" name="16 Estrella de 5 puntas"/>
          <p:cNvSpPr/>
          <p:nvPr/>
        </p:nvSpPr>
        <p:spPr>
          <a:xfrm rot="10800000" flipV="1">
            <a:off x="251520" y="2996952"/>
            <a:ext cx="144016" cy="144016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15" name="14 Estrella de 5 puntas"/>
          <p:cNvSpPr/>
          <p:nvPr/>
        </p:nvSpPr>
        <p:spPr>
          <a:xfrm rot="10800000" flipV="1">
            <a:off x="251520" y="3573016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18" name="17 Estrella de 5 puntas"/>
          <p:cNvSpPr/>
          <p:nvPr/>
        </p:nvSpPr>
        <p:spPr>
          <a:xfrm rot="10800000" flipV="1">
            <a:off x="251520" y="4077072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19" name="18 Estrella de 5 puntas"/>
          <p:cNvSpPr/>
          <p:nvPr/>
        </p:nvSpPr>
        <p:spPr>
          <a:xfrm rot="10800000" flipV="1">
            <a:off x="251520" y="4653136"/>
            <a:ext cx="144016" cy="144016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20" name="18 Estrella de 5 puntas"/>
          <p:cNvSpPr/>
          <p:nvPr/>
        </p:nvSpPr>
        <p:spPr>
          <a:xfrm rot="10800000" flipV="1">
            <a:off x="251520" y="5229200"/>
            <a:ext cx="144016" cy="144016"/>
          </a:xfrm>
          <a:prstGeom prst="star5">
            <a:avLst/>
          </a:prstGeom>
          <a:solidFill>
            <a:schemeClr val="accent3"/>
          </a:solidFill>
          <a:ln>
            <a:solidFill>
              <a:srgbClr val="E0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25" name="18 Estrella de 5 puntas"/>
          <p:cNvSpPr/>
          <p:nvPr/>
        </p:nvSpPr>
        <p:spPr>
          <a:xfrm rot="10800000" flipV="1">
            <a:off x="8532440" y="5805264"/>
            <a:ext cx="198428" cy="183943"/>
          </a:xfrm>
          <a:prstGeom prst="star5">
            <a:avLst/>
          </a:prstGeom>
          <a:solidFill>
            <a:srgbClr val="E0CA34"/>
          </a:solidFill>
          <a:ln>
            <a:solidFill>
              <a:srgbClr val="E0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21" name="11 Estrella de 5 puntas"/>
          <p:cNvSpPr/>
          <p:nvPr/>
        </p:nvSpPr>
        <p:spPr>
          <a:xfrm rot="10800000" flipV="1">
            <a:off x="251520" y="5805264"/>
            <a:ext cx="144016" cy="152400"/>
          </a:xfrm>
          <a:prstGeom prst="star5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sp>
        <p:nvSpPr>
          <p:cNvPr id="23" name="11 Estrella de 5 puntas"/>
          <p:cNvSpPr/>
          <p:nvPr/>
        </p:nvSpPr>
        <p:spPr>
          <a:xfrm rot="10800000" flipV="1">
            <a:off x="7236296" y="188640"/>
            <a:ext cx="144016" cy="152400"/>
          </a:xfrm>
          <a:prstGeom prst="star5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atin typeface="Century" pitchFamily="18" charset="0"/>
            </a:endParaRPr>
          </a:p>
        </p:txBody>
      </p:sp>
      <p:pic>
        <p:nvPicPr>
          <p:cNvPr id="24" name="Picture 23" descr="Copro logo ppt blu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648071" cy="85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appreciate your support!</a:t>
            </a:r>
            <a:endParaRPr lang="en-US" dirty="0"/>
          </a:p>
        </p:txBody>
      </p:sp>
      <p:pic>
        <p:nvPicPr>
          <p:cNvPr id="5" name="Picture 2" descr="U:\Fotos 2011\Fotos USA\IMG_17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" b="48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pro logo ppt 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7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Thank you!</a:t>
            </a:r>
            <a:endParaRPr lang="en-US" dirty="0"/>
          </a:p>
        </p:txBody>
      </p:sp>
      <p:pic>
        <p:nvPicPr>
          <p:cNvPr id="2" name="Picture 1" descr="Copro logo ppt blu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2571941" cy="33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9819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In Numbers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Elements &amp; Innovations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Accomplishments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Graduates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2F2F2"/>
                </a:solidFill>
              </a:rPr>
              <a:t>Education Program</a:t>
            </a:r>
            <a:endParaRPr lang="en-US" b="1" dirty="0">
              <a:solidFill>
                <a:srgbClr val="F2F2F2"/>
              </a:solidFill>
            </a:endParaRPr>
          </a:p>
        </p:txBody>
      </p:sp>
      <p:pic>
        <p:nvPicPr>
          <p:cNvPr id="5" name="Picture 4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6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tos\fotos coprodeli\2011\23 MSD SJM Mypes set\IMG_1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5796136" y="5157192"/>
            <a:ext cx="3024336" cy="1138138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000" b="1" dirty="0" err="1" smtClean="0"/>
              <a:t>Computer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Workshop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San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 Juan Macías </a:t>
            </a:r>
            <a:r>
              <a:rPr lang="es-ES" b="1" baseline="0" dirty="0" err="1" smtClean="0">
                <a:ea typeface="+mj-ea"/>
                <a:cs typeface="+mj-cs"/>
              </a:rPr>
              <a:t>School</a:t>
            </a:r>
            <a:endParaRPr lang="es-ES" b="1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Sector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 C, </a:t>
            </a:r>
            <a:r>
              <a:rPr kumimoji="0" lang="es-ES" sz="1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Pachacutec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4" descr="Copro logo ppt 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Education Program</a:t>
            </a:r>
            <a:br>
              <a:rPr lang="en-US" b="1" dirty="0" smtClean="0"/>
            </a:br>
            <a:r>
              <a:rPr lang="en-US" sz="3800" dirty="0" smtClean="0"/>
              <a:t>In Numbers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Callao &amp; </a:t>
            </a:r>
            <a:r>
              <a:rPr lang="en-US" b="1" dirty="0" err="1" smtClean="0"/>
              <a:t>Pachacutec</a:t>
            </a:r>
            <a:endParaRPr lang="en-US" b="1" dirty="0"/>
          </a:p>
          <a:p>
            <a:pPr lvl="1"/>
            <a:r>
              <a:rPr lang="en-US" dirty="0" smtClean="0"/>
              <a:t>3,109 students, pre-k through High School</a:t>
            </a:r>
          </a:p>
          <a:p>
            <a:pPr lvl="1"/>
            <a:r>
              <a:rPr lang="en-US" dirty="0" smtClean="0"/>
              <a:t>3 schools in Callao, 4 schools in </a:t>
            </a:r>
            <a:r>
              <a:rPr lang="en-US" dirty="0" err="1" smtClean="0"/>
              <a:t>Pachacutec</a:t>
            </a:r>
            <a:endParaRPr lang="en-US" dirty="0"/>
          </a:p>
          <a:p>
            <a:pPr lvl="1"/>
            <a:r>
              <a:rPr lang="en-US" dirty="0" smtClean="0"/>
              <a:t>Schedule: 7:45 am to 5:00 pm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b="1" dirty="0" smtClean="0"/>
              <a:t>South: </a:t>
            </a:r>
            <a:r>
              <a:rPr lang="en-US" b="1" dirty="0" err="1" smtClean="0"/>
              <a:t>Cañete</a:t>
            </a:r>
            <a:r>
              <a:rPr lang="en-US" b="1" dirty="0" smtClean="0"/>
              <a:t>, </a:t>
            </a:r>
            <a:r>
              <a:rPr lang="en-US" b="1" dirty="0" err="1" smtClean="0"/>
              <a:t>Chincha</a:t>
            </a:r>
            <a:r>
              <a:rPr lang="en-US" b="1" dirty="0" smtClean="0"/>
              <a:t>, </a:t>
            </a:r>
            <a:r>
              <a:rPr lang="en-US" b="1" dirty="0" err="1" smtClean="0"/>
              <a:t>Pisco</a:t>
            </a:r>
            <a:r>
              <a:rPr lang="en-US" b="1" dirty="0" smtClean="0"/>
              <a:t>, Ica</a:t>
            </a:r>
          </a:p>
          <a:p>
            <a:pPr lvl="1"/>
            <a:r>
              <a:rPr lang="en-US" dirty="0" smtClean="0"/>
              <a:t>2,500 students, pre-k through HS</a:t>
            </a:r>
          </a:p>
          <a:p>
            <a:pPr lvl="1"/>
            <a:r>
              <a:rPr lang="en-US" dirty="0" smtClean="0"/>
              <a:t>4 schools, 1 in each city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b="1" dirty="0" smtClean="0"/>
              <a:t>Jungle: San Martín</a:t>
            </a:r>
          </a:p>
          <a:p>
            <a:pPr lvl="1"/>
            <a:r>
              <a:rPr lang="en-US" dirty="0" smtClean="0"/>
              <a:t>250 students</a:t>
            </a:r>
          </a:p>
          <a:p>
            <a:pPr lvl="1"/>
            <a:r>
              <a:rPr lang="en-US" dirty="0" smtClean="0"/>
              <a:t>1 ‘Agriculture School’</a:t>
            </a:r>
          </a:p>
          <a:p>
            <a:pPr lvl="1">
              <a:buFont typeface="Wingdings" charset="2"/>
              <a:buChar char="ü"/>
            </a:pPr>
            <a:endParaRPr lang="en-US" dirty="0"/>
          </a:p>
        </p:txBody>
      </p:sp>
      <p:pic>
        <p:nvPicPr>
          <p:cNvPr id="4" name="Picture 3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0"/>
          <p:cNvPicPr/>
          <p:nvPr/>
        </p:nvPicPr>
        <p:blipFill rotWithShape="1">
          <a:blip r:embed="rId2" cstate="print"/>
          <a:srcRect l="5462" t="13577" r="31340" b="8837"/>
          <a:stretch/>
        </p:blipFill>
        <p:spPr bwMode="auto">
          <a:xfrm>
            <a:off x="539552" y="2127720"/>
            <a:ext cx="5184576" cy="4714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371703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Collaboration </a:t>
            </a:r>
            <a:r>
              <a:rPr lang="en-US" sz="1400" b="1" dirty="0" smtClean="0">
                <a:solidFill>
                  <a:srgbClr val="000000"/>
                </a:solidFill>
              </a:rPr>
              <a:t>with State-run </a:t>
            </a:r>
            <a:r>
              <a:rPr lang="en-US" sz="1400" b="1" dirty="0" smtClean="0"/>
              <a:t>public schools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407707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Coprodeli</a:t>
            </a:r>
            <a:r>
              <a:rPr lang="en-US" sz="1400" b="1" dirty="0" smtClean="0"/>
              <a:t> High Schools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443711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Coprodeli</a:t>
            </a:r>
            <a:r>
              <a:rPr lang="en-US" sz="1400" b="1" dirty="0" smtClean="0"/>
              <a:t> Elementary Schools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479715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Coprodeli</a:t>
            </a:r>
            <a:r>
              <a:rPr lang="en-US" sz="1400" b="1" dirty="0" smtClean="0"/>
              <a:t> Pre-K and Kindergarten</a:t>
            </a:r>
            <a:endParaRPr lang="en-US" sz="1400" b="1" dirty="0"/>
          </a:p>
        </p:txBody>
      </p:sp>
      <p:pic>
        <p:nvPicPr>
          <p:cNvPr id="12" name="Imagen 40"/>
          <p:cNvPicPr/>
          <p:nvPr/>
        </p:nvPicPr>
        <p:blipFill rotWithShape="1">
          <a:blip r:embed="rId2" cstate="print"/>
          <a:srcRect l="71781" t="43731" r="24796" b="36884"/>
          <a:stretch/>
        </p:blipFill>
        <p:spPr bwMode="auto">
          <a:xfrm>
            <a:off x="5508104" y="3789040"/>
            <a:ext cx="315912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Education Program</a:t>
            </a:r>
            <a:br>
              <a:rPr lang="en-US" b="1" dirty="0" smtClean="0"/>
            </a:br>
            <a:r>
              <a:rPr lang="en-US" sz="3800" dirty="0" smtClean="0"/>
              <a:t>In Numbers</a:t>
            </a:r>
            <a:endParaRPr lang="en-US" sz="3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170080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56,023 students served in 16 schools</a:t>
            </a:r>
          </a:p>
        </p:txBody>
      </p:sp>
      <p:pic>
        <p:nvPicPr>
          <p:cNvPr id="15" name="Picture 14" descr="Copro logo ppt 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Education Program</a:t>
            </a:r>
            <a:br>
              <a:rPr lang="en-US" b="1" dirty="0" smtClean="0"/>
            </a:br>
            <a:r>
              <a:rPr lang="en-US" sz="3800" dirty="0" smtClean="0"/>
              <a:t>Elements &amp; Innovations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Rigorous </a:t>
            </a:r>
            <a:r>
              <a:rPr lang="en-US" dirty="0" err="1" smtClean="0">
                <a:solidFill>
                  <a:srgbClr val="000000"/>
                </a:solidFill>
              </a:rPr>
              <a:t>Coprodeli</a:t>
            </a:r>
            <a:r>
              <a:rPr lang="en-US" dirty="0" smtClean="0">
                <a:solidFill>
                  <a:srgbClr val="000000"/>
                </a:solidFill>
              </a:rPr>
              <a:t>-developed curriculum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Professors and principals highly motivated and committed to the learning process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High-quality learning materials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Daily nutritious lunches and snacks for students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1,120 hours of professional and entrepreneurial training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On-site libraries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Multi-learning style teaching: For visual, audio, and participation learners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Courses and workshops for teachers to keep class syllabi up to date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Mandatory parental participation to encourage involvement and pride in children’s education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Parents’ Schools, Volunteer Hours</a:t>
            </a:r>
          </a:p>
          <a:p>
            <a:pPr lvl="1">
              <a:lnSpc>
                <a:spcPct val="130000"/>
              </a:lnSpc>
            </a:pPr>
            <a:endParaRPr lang="en-US" dirty="0"/>
          </a:p>
        </p:txBody>
      </p:sp>
      <p:pic>
        <p:nvPicPr>
          <p:cNvPr id="5" name="Picture 4" descr="Copro logo ppt blu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05264"/>
            <a:ext cx="648071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8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prodeli Basic">
  <a:themeElements>
    <a:clrScheme name="Coprodeli Basic Theme">
      <a:dk1>
        <a:sysClr val="windowText" lastClr="000000"/>
      </a:dk1>
      <a:lt1>
        <a:sysClr val="window" lastClr="FFFFFF"/>
      </a:lt1>
      <a:dk2>
        <a:srgbClr val="465466"/>
      </a:dk2>
      <a:lt2>
        <a:srgbClr val="E8E8E8"/>
      </a:lt2>
      <a:accent1>
        <a:srgbClr val="0080FF"/>
      </a:accent1>
      <a:accent2>
        <a:srgbClr val="229FEA"/>
      </a:accent2>
      <a:accent3>
        <a:srgbClr val="E0CA34"/>
      </a:accent3>
      <a:accent4>
        <a:srgbClr val="47BF2B"/>
      </a:accent4>
      <a:accent5>
        <a:srgbClr val="5430BB"/>
      </a:accent5>
      <a:accent6>
        <a:srgbClr val="ED8029"/>
      </a:accent6>
      <a:hlink>
        <a:srgbClr val="00B0F0"/>
      </a:hlink>
      <a:folHlink>
        <a:srgbClr val="0070C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1194</Words>
  <Application>Microsoft Office PowerPoint</Application>
  <PresentationFormat>Presentación en pantalla (4:3)</PresentationFormat>
  <Paragraphs>322</Paragraphs>
  <Slides>41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Coprodeli Basic</vt:lpstr>
      <vt:lpstr>Dedicated to the comprehensive development of urban, marginalized areas in Perú through sustainable social programming in:  Education,  Employment &amp; Entrepreneurship,  Housing,  Healthcare,  Humanitarian &amp; Food Aid,  Youth Development, Local Volunteering,   Water Sanitation.</vt:lpstr>
      <vt:lpstr>Programs &amp; Intervention Areas</vt:lpstr>
      <vt:lpstr>Programs</vt:lpstr>
      <vt:lpstr>Areas of Intervention</vt:lpstr>
      <vt:lpstr>Education Program</vt:lpstr>
      <vt:lpstr>Presentación de PowerPoint</vt:lpstr>
      <vt:lpstr>Education Program In Numbers</vt:lpstr>
      <vt:lpstr>Education Program In Numbers</vt:lpstr>
      <vt:lpstr>Education Program Elements &amp; Innovations</vt:lpstr>
      <vt:lpstr>Education Program Accomplishments</vt:lpstr>
      <vt:lpstr>Education Program Graduates</vt:lpstr>
      <vt:lpstr>Preventive Health &amp; Humanitarian Aid</vt:lpstr>
      <vt:lpstr>Presentación de PowerPoint</vt:lpstr>
      <vt:lpstr>Preventive Health</vt:lpstr>
      <vt:lpstr>Preventive Health</vt:lpstr>
      <vt:lpstr>Preventive Health</vt:lpstr>
      <vt:lpstr>Humanitarian Aid</vt:lpstr>
      <vt:lpstr>Nutritional Aid</vt:lpstr>
      <vt:lpstr>Children In High Risk</vt:lpstr>
      <vt:lpstr>Jennifer (6) Children at High Risk Program</vt:lpstr>
      <vt:lpstr>Children In High Risk</vt:lpstr>
      <vt:lpstr>Employment Generation</vt:lpstr>
      <vt:lpstr>Presentación de PowerPoint</vt:lpstr>
      <vt:lpstr>Employment Generation Technical Learning</vt:lpstr>
      <vt:lpstr>Employment Generation Technical Learning</vt:lpstr>
      <vt:lpstr>Employment Generation Microenterprise Incubation</vt:lpstr>
      <vt:lpstr>Habitat Program</vt:lpstr>
      <vt:lpstr>Habitat Program Building Public Infrastructure</vt:lpstr>
      <vt:lpstr>Habitat Program Legal Property Ownership Formalization</vt:lpstr>
      <vt:lpstr>Habitat Program Housing Construction</vt:lpstr>
      <vt:lpstr>Presentación de PowerPoint</vt:lpstr>
      <vt:lpstr>Presentación de PowerPoint</vt:lpstr>
      <vt:lpstr>Financial Review</vt:lpstr>
      <vt:lpstr>Financial Review</vt:lpstr>
      <vt:lpstr>Partnerships</vt:lpstr>
      <vt:lpstr>Partnerships</vt:lpstr>
      <vt:lpstr>Partnerships</vt:lpstr>
      <vt:lpstr>Priority Projects for 2013</vt:lpstr>
      <vt:lpstr>Priority Projects for 2013</vt:lpstr>
      <vt:lpstr>We appreciate your support!</vt:lpstr>
      <vt:lpstr>          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COPRODELI</dc:title>
  <dc:creator>reisenberg</dc:creator>
  <cp:lastModifiedBy>llarkin</cp:lastModifiedBy>
  <cp:revision>173</cp:revision>
  <cp:lastPrinted>2011-10-26T23:51:34Z</cp:lastPrinted>
  <dcterms:created xsi:type="dcterms:W3CDTF">2012-01-31T17:19:35Z</dcterms:created>
  <dcterms:modified xsi:type="dcterms:W3CDTF">2013-09-18T23:19:52Z</dcterms:modified>
</cp:coreProperties>
</file>